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notesMasterIdLst>
    <p:notesMasterId r:id="rId5"/>
  </p:notesMasterIdLst>
  <p:sldIdLst>
    <p:sldId id="659" r:id="rId2"/>
    <p:sldId id="660" r:id="rId3"/>
    <p:sldId id="661" r:id="rId4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HAPITRE 2 - SOURCES DU DROIT, ORGANES ET PERSONNELS DE JUSTICE" id="{B9EB7532-D10B-4F84-92FC-BD82B7EF8C78}">
          <p14:sldIdLst>
            <p14:sldId id="659"/>
            <p14:sldId id="660"/>
            <p14:sldId id="6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29" autoAdjust="0"/>
    <p:restoredTop sz="93325" autoAdjust="0"/>
  </p:normalViewPr>
  <p:slideViewPr>
    <p:cSldViewPr>
      <p:cViewPr varScale="1">
        <p:scale>
          <a:sx n="104" d="100"/>
          <a:sy n="104" d="100"/>
        </p:scale>
        <p:origin x="339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jpeg>
</file>

<file path=ppt/media/image4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20A8AC-6E98-4AD0-A05E-55560B0A1353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1DFFEE-A45F-4170-9C0F-AE9067F5A88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995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8650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11626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26150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363079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23646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75866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82569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1488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65527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17987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32585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48589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AE8BC39-7020-49FC-80D0-D1EAD488CBC0}" type="datetimeFigureOut">
              <a:rPr lang="fr-FR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12/06/2024</a:t>
            </a:fld>
            <a:endParaRPr lang="fr-FR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fr-FR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ED0521C-0371-4AE2-9C2C-1A832593453F}" type="slidenum">
              <a:rPr lang="fr-FR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7301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81192" y="687475"/>
            <a:ext cx="7989752" cy="797310"/>
          </a:xfrm>
        </p:spPr>
        <p:txBody>
          <a:bodyPr>
            <a:noAutofit/>
          </a:bodyPr>
          <a:lstStyle/>
          <a:p>
            <a:pPr algn="ctr"/>
            <a:r>
              <a:rPr lang="fr-FR" sz="2400" dirty="0">
                <a:effectLst/>
              </a:rPr>
              <a:t>Conséquences sur les débats parlementaires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2060848"/>
            <a:ext cx="8686800" cy="3816424"/>
          </a:xfrm>
        </p:spPr>
        <p:txBody>
          <a:bodyPr anchor="t"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fr-FR" sz="2400" u="sng" dirty="0"/>
              <a:t>Majorité </a:t>
            </a:r>
            <a:r>
              <a:rPr lang="fr-FR" sz="2400" dirty="0"/>
              <a:t>cherche à faire adopter le projet de loi le </a:t>
            </a:r>
            <a:r>
              <a:rPr lang="fr-FR" sz="2400" b="1" dirty="0">
                <a:solidFill>
                  <a:schemeClr val="accent2"/>
                </a:solidFill>
              </a:rPr>
              <a:t>plus vite </a:t>
            </a:r>
            <a:r>
              <a:rPr lang="fr-FR" sz="2400" dirty="0"/>
              <a:t>possible </a:t>
            </a:r>
            <a:r>
              <a:rPr lang="fr-FR" sz="2400" b="1" dirty="0">
                <a:solidFill>
                  <a:schemeClr val="accent2"/>
                </a:solidFill>
              </a:rPr>
              <a:t>sans amendement </a:t>
            </a:r>
            <a:r>
              <a:rPr lang="fr-FR" sz="2400" dirty="0"/>
              <a:t>(</a:t>
            </a:r>
            <a:r>
              <a:rPr lang="ja-JP" altLang="fr-FR" sz="2400" dirty="0"/>
              <a:t>原案通り</a:t>
            </a:r>
            <a:r>
              <a:rPr lang="fr-FR" altLang="ja-JP" sz="2400" dirty="0"/>
              <a:t>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fr-FR" sz="2400" u="sng" dirty="0"/>
              <a:t>Opposition</a:t>
            </a:r>
            <a:r>
              <a:rPr lang="fr-FR" sz="2400" dirty="0"/>
              <a:t> essaye de </a:t>
            </a:r>
            <a:r>
              <a:rPr lang="fr-FR" sz="2400" b="1" dirty="0">
                <a:solidFill>
                  <a:schemeClr val="accent2"/>
                </a:solidFill>
              </a:rPr>
              <a:t>retarder</a:t>
            </a:r>
            <a:r>
              <a:rPr lang="fr-FR" sz="2400" dirty="0">
                <a:solidFill>
                  <a:srgbClr val="C00000"/>
                </a:solidFill>
              </a:rPr>
              <a:t> </a:t>
            </a:r>
            <a:r>
              <a:rPr lang="fr-FR" sz="2400" dirty="0"/>
              <a:t>et </a:t>
            </a:r>
            <a:r>
              <a:rPr lang="fr-FR" sz="2400" dirty="0">
                <a:solidFill>
                  <a:schemeClr val="accent2"/>
                </a:solidFill>
              </a:rPr>
              <a:t>d’</a:t>
            </a:r>
            <a:r>
              <a:rPr lang="fr-FR" sz="2400" b="1" dirty="0">
                <a:solidFill>
                  <a:schemeClr val="accent2"/>
                </a:solidFill>
              </a:rPr>
              <a:t>empêcher</a:t>
            </a:r>
            <a:r>
              <a:rPr lang="fr-FR" sz="2400" dirty="0"/>
              <a:t> l’adoption</a:t>
            </a:r>
            <a:br>
              <a:rPr lang="fr-FR" sz="2400" dirty="0"/>
            </a:br>
            <a:r>
              <a:rPr lang="fr-FR" sz="2400" dirty="0"/>
              <a:t>(</a:t>
            </a:r>
            <a:r>
              <a:rPr lang="ja-JP" altLang="fr-FR" sz="2400" dirty="0"/>
              <a:t>吊し・審議拒否</a:t>
            </a:r>
            <a:r>
              <a:rPr lang="fr-FR" altLang="ja-JP" sz="2400" dirty="0"/>
              <a:t>)</a:t>
            </a:r>
          </a:p>
          <a:p>
            <a:pPr marL="576650" lvl="1" indent="-342900">
              <a:buFont typeface="Wingdings" panose="05000000000000000000" pitchFamily="2" charset="2"/>
              <a:buChar char="v"/>
            </a:pPr>
            <a:r>
              <a:rPr lang="fr-FR" sz="2000" dirty="0"/>
              <a:t>Menace d’autant plus efficace qu’au Japon, un projet de loi qui n’est pas adopté </a:t>
            </a:r>
            <a:r>
              <a:rPr lang="fr-FR" sz="2000" b="1" dirty="0">
                <a:solidFill>
                  <a:schemeClr val="accent2"/>
                </a:solidFill>
              </a:rPr>
              <a:t>avant la fin </a:t>
            </a:r>
            <a:r>
              <a:rPr lang="fr-FR" sz="2000" dirty="0"/>
              <a:t>de la session parlementaire est considéré comme </a:t>
            </a:r>
            <a:r>
              <a:rPr lang="fr-FR" sz="2000" b="1" dirty="0">
                <a:solidFill>
                  <a:schemeClr val="accent2"/>
                </a:solidFill>
              </a:rPr>
              <a:t>caduc</a:t>
            </a:r>
            <a:r>
              <a:rPr lang="fr-FR" sz="2000" dirty="0">
                <a:solidFill>
                  <a:srgbClr val="C00000"/>
                </a:solidFill>
              </a:rPr>
              <a:t> </a:t>
            </a:r>
            <a:r>
              <a:rPr lang="fr-FR" sz="2000" dirty="0"/>
              <a:t>(il est “supprimé” </a:t>
            </a:r>
            <a:r>
              <a:rPr lang="ja-JP" altLang="fr-FR" sz="2000" dirty="0"/>
              <a:t>廃案</a:t>
            </a:r>
            <a:r>
              <a:rPr lang="fr-FR" sz="2000" dirty="0"/>
              <a:t>) </a:t>
            </a:r>
            <a:br>
              <a:rPr lang="fr-FR" sz="2000" dirty="0"/>
            </a:br>
            <a:r>
              <a:rPr lang="fr-FR" sz="2000" dirty="0">
                <a:sym typeface="Wingdings" pitchFamily="2" charset="2"/>
              </a:rPr>
              <a:t>principe de discontinuité des sessions (</a:t>
            </a:r>
            <a:r>
              <a:rPr lang="ja-JP" altLang="fr-FR" sz="2000" dirty="0">
                <a:sym typeface="Wingdings" pitchFamily="2" charset="2"/>
              </a:rPr>
              <a:t>国会期不継続制</a:t>
            </a:r>
            <a:r>
              <a:rPr lang="fr-FR" altLang="ja-JP" sz="2000" dirty="0">
                <a:sym typeface="Wingdings" pitchFamily="2" charset="2"/>
              </a:rPr>
              <a:t>)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fr-FR" altLang="ja-JP" sz="2000" dirty="0">
              <a:sym typeface="Wingdings" pitchFamily="2" charset="2"/>
            </a:endParaRPr>
          </a:p>
          <a:p>
            <a:pPr marL="576650" lvl="1" indent="-342900">
              <a:buFont typeface="Wingdings" panose="05000000000000000000" pitchFamily="2" charset="2"/>
              <a:buChar char="v"/>
            </a:pPr>
            <a:r>
              <a:rPr lang="fr-FR" sz="2000" dirty="0">
                <a:sym typeface="Wingdings" pitchFamily="2" charset="2"/>
              </a:rPr>
              <a:t>Deux sessions parlementaires dans l’année (jan-juin) et (sept- </a:t>
            </a:r>
            <a:r>
              <a:rPr lang="fr-FR" sz="2000" dirty="0" err="1">
                <a:sym typeface="Wingdings" pitchFamily="2" charset="2"/>
              </a:rPr>
              <a:t>déc</a:t>
            </a:r>
            <a:r>
              <a:rPr lang="fr-FR" sz="2000" dirty="0">
                <a:sym typeface="Wingdings" pitchFamily="2" charset="2"/>
              </a:rPr>
              <a:t>)</a:t>
            </a:r>
            <a:endParaRPr lang="fr-FR" sz="2000" dirty="0"/>
          </a:p>
          <a:p>
            <a:pPr>
              <a:buFont typeface="Wingdings" panose="05000000000000000000" pitchFamily="2" charset="2"/>
              <a:buChar char="v"/>
            </a:pPr>
            <a:endParaRPr lang="fr-FR" sz="2400" dirty="0"/>
          </a:p>
        </p:txBody>
      </p:sp>
      <p:sp>
        <p:nvSpPr>
          <p:cNvPr id="4" name="Rectangle 3"/>
          <p:cNvSpPr/>
          <p:nvPr/>
        </p:nvSpPr>
        <p:spPr>
          <a:xfrm>
            <a:off x="581192" y="6137117"/>
            <a:ext cx="7992888" cy="62429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altLang="ja-JP" dirty="0">
                <a:solidFill>
                  <a:schemeClr val="accent2"/>
                </a:solidFill>
                <a:sym typeface="Wingdings" pitchFamily="2" charset="2"/>
              </a:rPr>
              <a:t></a:t>
            </a:r>
            <a:r>
              <a:rPr lang="fr-FR" altLang="ja-JP" b="1" dirty="0">
                <a:solidFill>
                  <a:schemeClr val="accent2"/>
                </a:solidFill>
                <a:sym typeface="Wingdings" pitchFamily="2" charset="2"/>
              </a:rPr>
              <a:t>Pas de délibérations constructives et pas d’amendement</a:t>
            </a:r>
            <a:endParaRPr lang="fr-FR" altLang="ja-JP" b="1" dirty="0">
              <a:solidFill>
                <a:schemeClr val="accent2"/>
              </a:solidFill>
            </a:endParaRPr>
          </a:p>
        </p:txBody>
      </p:sp>
      <p:grpSp>
        <p:nvGrpSpPr>
          <p:cNvPr id="5" name="Groupe 4"/>
          <p:cNvGrpSpPr/>
          <p:nvPr/>
        </p:nvGrpSpPr>
        <p:grpSpPr>
          <a:xfrm>
            <a:off x="107504" y="1505373"/>
            <a:ext cx="9143999" cy="3016479"/>
            <a:chOff x="503425" y="1578886"/>
            <a:chExt cx="8374413" cy="2635886"/>
          </a:xfrm>
          <a:solidFill>
            <a:srgbClr val="E0E0E0"/>
          </a:solidFill>
        </p:grpSpPr>
        <p:pic>
          <p:nvPicPr>
            <p:cNvPr id="9" name="図 5">
              <a:extLst>
                <a:ext uri="{FF2B5EF4-FFF2-40B4-BE49-F238E27FC236}">
                  <a16:creationId xmlns:a16="http://schemas.microsoft.com/office/drawing/2014/main" id="{69F3848D-DCDF-F546-BD95-DAC641D20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1192" y="1578886"/>
              <a:ext cx="7891277" cy="2286258"/>
            </a:xfrm>
            <a:prstGeom prst="rect">
              <a:avLst/>
            </a:prstGeom>
            <a:grpFill/>
          </p:spPr>
        </p:pic>
        <p:sp>
          <p:nvSpPr>
            <p:cNvPr id="10" name="テキスト ボックス 6">
              <a:extLst>
                <a:ext uri="{FF2B5EF4-FFF2-40B4-BE49-F238E27FC236}">
                  <a16:creationId xmlns:a16="http://schemas.microsoft.com/office/drawing/2014/main" id="{4BD46C44-A84F-9448-BF22-84BFC4C460B6}"/>
                </a:ext>
              </a:extLst>
            </p:cNvPr>
            <p:cNvSpPr txBox="1"/>
            <p:nvPr/>
          </p:nvSpPr>
          <p:spPr>
            <a:xfrm>
              <a:off x="503425" y="3865144"/>
              <a:ext cx="8374413" cy="34962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ja-JP" sz="1000" i="1" dirty="0"/>
                <a:t>Source:</a:t>
              </a:r>
              <a:r>
                <a:rPr lang="en-US" altLang="ja-JP" sz="1000" dirty="0"/>
                <a:t> Tsuyoshi Koga &amp; Miyuki Takamizawa, </a:t>
              </a:r>
              <a:r>
                <a:rPr lang="en-US" altLang="ja-JP" sz="1000" i="1" dirty="0" err="1"/>
                <a:t>Obeishuyokaku</a:t>
              </a:r>
              <a:r>
                <a:rPr lang="en-US" altLang="ja-JP" sz="1000" i="1" dirty="0"/>
                <a:t> </a:t>
              </a:r>
              <a:r>
                <a:rPr lang="en-US" altLang="ja-JP" sz="1000" i="1" dirty="0" err="1"/>
                <a:t>Gikai</a:t>
              </a:r>
              <a:r>
                <a:rPr lang="en-US" altLang="ja-JP" sz="1000" i="1" dirty="0"/>
                <a:t> no </a:t>
              </a:r>
              <a:r>
                <a:rPr lang="en-US" altLang="ja-JP" sz="1000" i="1" dirty="0" err="1"/>
                <a:t>Kaiki</a:t>
              </a:r>
              <a:r>
                <a:rPr lang="en-US" altLang="ja-JP" sz="1000" i="1" dirty="0"/>
                <a:t> </a:t>
              </a:r>
              <a:r>
                <a:rPr lang="en-US" altLang="ja-JP" sz="1000" i="1" dirty="0" err="1"/>
                <a:t>Seido</a:t>
              </a:r>
              <a:r>
                <a:rPr lang="en-US" altLang="ja-JP" sz="1000" dirty="0"/>
                <a:t> [Session Systems in Major Western Countries Legislatures], NDL Issue Brief n°797 (2013)</a:t>
              </a:r>
              <a:endParaRPr kumimoji="1" lang="ja-JP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426174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yokosaiketsu.mov">
            <a:hlinkClick r:id="" action="ppaction://media"/>
            <a:extLst>
              <a:ext uri="{FF2B5EF4-FFF2-40B4-BE49-F238E27FC236}">
                <a16:creationId xmlns:a16="http://schemas.microsoft.com/office/drawing/2014/main" id="{895BC953-8A77-9049-835B-EE62A9B18B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9575" y="1481488"/>
            <a:ext cx="7943850" cy="44831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409575" y="836712"/>
            <a:ext cx="8208912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fr-FR" b="1" dirty="0">
                <a:solidFill>
                  <a:schemeClr val="accent2"/>
                </a:solidFill>
              </a:rPr>
              <a:t>強行採決 </a:t>
            </a:r>
            <a:r>
              <a:rPr lang="fr-FR" altLang="ja-JP" b="1" dirty="0">
                <a:solidFill>
                  <a:schemeClr val="accent2"/>
                </a:solidFill>
              </a:rPr>
              <a:t>– l’adoption forcée (sans le consentement des partis minoritaires)</a:t>
            </a:r>
            <a:endParaRPr lang="fr-FR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4243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1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163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Nono\Documents\Documents japon\Thèse\MCF\MCF P7\Audition\photos\Panneaux Abe seiji yurusanai (anpo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0889" y="3068960"/>
            <a:ext cx="6504759" cy="378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 descr="C:\Users\Nono\Documents\Documents japon\Thèse\MCF\MCF P7\Audition\photos\安保法案が特別委で可決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3" b="29916"/>
          <a:stretch/>
        </p:blipFill>
        <p:spPr bwMode="auto">
          <a:xfrm>
            <a:off x="1585985" y="141751"/>
            <a:ext cx="6784008" cy="2939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25617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27577</TotalTime>
  <Words>162</Words>
  <Application>Microsoft Office PowerPoint</Application>
  <PresentationFormat>Affichage à l'écran (4:3)</PresentationFormat>
  <Paragraphs>9</Paragraphs>
  <Slides>3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9" baseType="lpstr">
      <vt:lpstr>HGｺﾞｼｯｸE</vt:lpstr>
      <vt:lpstr>Calibri</vt:lpstr>
      <vt:lpstr>Gill Sans MT</vt:lpstr>
      <vt:lpstr>Wingdings</vt:lpstr>
      <vt:lpstr>Wingdings 2</vt:lpstr>
      <vt:lpstr>Dividende</vt:lpstr>
      <vt:lpstr>Conséquences sur les débats parlementaires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au droit du japon</dc:title>
  <dc:creator>Nono Grivo</dc:creator>
  <cp:lastModifiedBy>Tanya François</cp:lastModifiedBy>
  <cp:revision>497</cp:revision>
  <dcterms:created xsi:type="dcterms:W3CDTF">2016-12-21T16:22:46Z</dcterms:created>
  <dcterms:modified xsi:type="dcterms:W3CDTF">2024-06-11T23:41:36Z</dcterms:modified>
</cp:coreProperties>
</file>

<file path=docProps/thumbnail.jpeg>
</file>